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64" r:id="rId15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73F82F-B177-4A01-B4D9-30D2E3E3E0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D7AE6DB-0047-41DC-B928-E5EAF58F90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1C87527-629E-4574-A649-F7D744658E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D74FE-5E01-4E56-B8C9-DE315E6595E1}" type="datetimeFigureOut">
              <a:rPr lang="es-CL" smtClean="0"/>
              <a:t>03-09-2018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85D148E-CA0A-43C6-BB48-5D202A3F43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F7B2785-99CA-4C2A-BEAD-AC65C384B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1D4F6-718B-41A2-A9B0-FC7A90E50A4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8691620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1BB8C68-4AE0-46CA-A82B-FDDDD3AE83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E9F35E9-32C9-4E04-B89A-8709BF57AD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C4DCE9A-8BED-4C05-ABBD-7532A4A8C2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D74FE-5E01-4E56-B8C9-DE315E6595E1}" type="datetimeFigureOut">
              <a:rPr lang="es-CL" smtClean="0"/>
              <a:t>03-09-2018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2A347C3-ACA0-42CC-8EBF-570A7BB28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C520058-3EB7-4C71-9B04-B6E476966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1D4F6-718B-41A2-A9B0-FC7A90E50A4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93845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37D0FA3-C519-4C1F-B2EA-61A080DF11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8C2B06E-A929-4FC9-8250-8048A6523D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5F76DFC-981A-477F-8247-E7CA3B7B8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D74FE-5E01-4E56-B8C9-DE315E6595E1}" type="datetimeFigureOut">
              <a:rPr lang="es-CL" smtClean="0"/>
              <a:t>03-09-2018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26021A0-F5EA-48C7-8CF9-FE94B07A3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571CD27-91D3-4BFA-83F4-0B8299A3B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1D4F6-718B-41A2-A9B0-FC7A90E50A4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41554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0B7650F-EB25-4967-B512-75F661D5CC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CA2A01F-7A39-4B1F-AA7C-1A791837F3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D0FB79E-D566-4849-9DC1-358CDE287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D74FE-5E01-4E56-B8C9-DE315E6595E1}" type="datetimeFigureOut">
              <a:rPr lang="es-CL" smtClean="0"/>
              <a:t>03-09-2018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A21C5CA-C9DD-4CC8-A375-5BA4D3CDFB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2090823-59E1-471E-943C-EAFBBACAB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1D4F6-718B-41A2-A9B0-FC7A90E50A4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038020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2D7593D-8581-40C9-BFB1-8B656AEC42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7DC70A7-4C25-4CCF-8897-DA6A53CC68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E0499FF-7F76-48E2-93F8-CA23F0B48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D74FE-5E01-4E56-B8C9-DE315E6595E1}" type="datetimeFigureOut">
              <a:rPr lang="es-CL" smtClean="0"/>
              <a:t>03-09-2018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91C80AD-7978-4955-9CCB-D51843BA0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EC471E6-F78C-47BA-A5CB-FA92D548A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1D4F6-718B-41A2-A9B0-FC7A90E50A4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530024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0B41AB-9D81-4497-9BFA-77C84A6EAA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F11AB65-B703-4AA0-A32D-0F17E11BC4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01DAD32-CD1B-47F1-B364-7EF5A92679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E9E35F8-BD5E-4C5F-916C-43066B832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D74FE-5E01-4E56-B8C9-DE315E6595E1}" type="datetimeFigureOut">
              <a:rPr lang="es-CL" smtClean="0"/>
              <a:t>03-09-2018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DE6D1D2-9E01-461E-AC0C-4DEEEDC04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D9E698B-C8B6-4370-8A63-7DC1354A2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1D4F6-718B-41A2-A9B0-FC7A90E50A4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09018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B23EE8C-BB53-4EB1-B0E0-D892BB1850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97D9BF3-D5BF-43A1-B3D0-E7DE8A5016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763A7E0-408B-4B94-A944-879B8D5798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FB357F3-C78A-4BF2-BFE8-BE05A1855E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07A07E0-87D5-475A-A34C-F5CA24D27B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0FF3B525-E749-4B79-9A48-B2AFDA381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D74FE-5E01-4E56-B8C9-DE315E6595E1}" type="datetimeFigureOut">
              <a:rPr lang="es-CL" smtClean="0"/>
              <a:t>03-09-2018</a:t>
            </a:fld>
            <a:endParaRPr lang="es-C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07DA3F8A-6CBF-46F6-AB2C-BF211E7BAE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0892F1C5-64E4-47B2-953F-E3D6AAB40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1D4F6-718B-41A2-A9B0-FC7A90E50A4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24469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8EE221-9205-4C15-BD96-AA98C3368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7697E403-4207-4869-BAAB-97DDF4757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D74FE-5E01-4E56-B8C9-DE315E6595E1}" type="datetimeFigureOut">
              <a:rPr lang="es-CL" smtClean="0"/>
              <a:t>03-09-2018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F3E6586-A4C5-4393-9303-18EF2C95A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088AFA0-5A38-4538-82AF-BBD5529F5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1D4F6-718B-41A2-A9B0-FC7A90E50A4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03944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89BEC78D-7F64-42CB-87DE-189815854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D74FE-5E01-4E56-B8C9-DE315E6595E1}" type="datetimeFigureOut">
              <a:rPr lang="es-CL" smtClean="0"/>
              <a:t>03-09-2018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D7D2542-4696-4CDD-8E41-6DA29BD0C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E62ADEF-A0C1-4502-AB99-4F7C3E5DE1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1D4F6-718B-41A2-A9B0-FC7A90E50A4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52419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8BD0F9A-BDEE-4EC7-97CD-E3ED272E23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3A33921-4D4E-44AC-8385-61ECE91D92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3FB1A65-9C68-4A00-B0BC-4F5A36F94A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D3FEB1F-BBD0-4EF6-9F26-FDAED52DF1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D74FE-5E01-4E56-B8C9-DE315E6595E1}" type="datetimeFigureOut">
              <a:rPr lang="es-CL" smtClean="0"/>
              <a:t>03-09-2018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1C31970-3C1D-46D5-9D92-F50608613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F1F37EE-3B20-486D-87E4-3FE3F8F47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1D4F6-718B-41A2-A9B0-FC7A90E50A4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914232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A87FED-D618-4F5D-8DBD-930F3565F4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8ADE48B-E9EB-45FA-B45C-B49D7255B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CA1517D-3482-4BE2-9A3E-663F6608C9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F551821-3E4F-46AF-9C80-FAAA74F3AC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D74FE-5E01-4E56-B8C9-DE315E6595E1}" type="datetimeFigureOut">
              <a:rPr lang="es-CL" smtClean="0"/>
              <a:t>03-09-2018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4E581FD-8E3B-46B1-9396-8B41D4429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95C8BFE-A669-4C22-8109-5785A30C8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1D4F6-718B-41A2-A9B0-FC7A90E50A4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77191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5A388AA-60BB-406F-AE68-4C351FFB7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682E3BD-E132-44F5-BC6E-B3EEFDAF1A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18724EB-655B-425F-B92D-1B1214654C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ED74FE-5E01-4E56-B8C9-DE315E6595E1}" type="datetimeFigureOut">
              <a:rPr lang="es-CL" smtClean="0"/>
              <a:t>03-09-2018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F9DBD7-6D4A-4496-9DAA-7A8EBDEA46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2C87E9F-74A7-4541-BD57-F0373E172E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41D4F6-718B-41A2-A9B0-FC7A90E50A4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8580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B29A33-E34B-4AAA-B195-4A53D8A926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1064" y="1307893"/>
            <a:ext cx="9809871" cy="2387600"/>
          </a:xfrm>
        </p:spPr>
        <p:txBody>
          <a:bodyPr/>
          <a:lstStyle/>
          <a:p>
            <a:r>
              <a:rPr lang="es-CL" dirty="0"/>
              <a:t>Proyecto de Robot Omnidireccional</a:t>
            </a:r>
          </a:p>
        </p:txBody>
      </p:sp>
      <p:pic>
        <p:nvPicPr>
          <p:cNvPr id="5" name="Picture 4" descr="http://ingenieria.uchile.cl/u/framework/skeletons/FCFM/images/logo-fcfm00.png">
            <a:extLst>
              <a:ext uri="{FF2B5EF4-FFF2-40B4-BE49-F238E27FC236}">
                <a16:creationId xmlns:a16="http://schemas.microsoft.com/office/drawing/2014/main" id="{C0FFE416-5B0C-48E1-AC2A-D474580A7E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71" y="445404"/>
            <a:ext cx="5654929" cy="1154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3892FB22-9ADC-4837-A197-FA61E4B99FAE}"/>
              </a:ext>
            </a:extLst>
          </p:cNvPr>
          <p:cNvSpPr txBox="1"/>
          <p:nvPr/>
        </p:nvSpPr>
        <p:spPr>
          <a:xfrm>
            <a:off x="1113980" y="3959682"/>
            <a:ext cx="67242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/>
              <a:t>Asignatura: Taller de Proyecto de Robótica y Mecatrónica (EI2001-5) Grupo	  : 6</a:t>
            </a:r>
          </a:p>
          <a:p>
            <a:r>
              <a:rPr lang="es-CL" b="1" dirty="0"/>
              <a:t>Profesor	  : Javier Ruiz del Solar</a:t>
            </a:r>
          </a:p>
          <a:p>
            <a:r>
              <a:rPr lang="es-CL" b="1" dirty="0"/>
              <a:t>Auxiliar	  : Isao Parra</a:t>
            </a:r>
          </a:p>
          <a:p>
            <a:r>
              <a:rPr lang="es-CL" b="1" dirty="0"/>
              <a:t>Ayudantes : Cristopher Gómez</a:t>
            </a:r>
          </a:p>
          <a:p>
            <a:r>
              <a:rPr lang="es-CL" b="1" dirty="0"/>
              <a:t>	     Giovanni Pais L.</a:t>
            </a:r>
          </a:p>
          <a:p>
            <a:r>
              <a:rPr lang="es-CL" b="1" dirty="0"/>
              <a:t>	     Leonardo Garrido A.</a:t>
            </a:r>
          </a:p>
          <a:p>
            <a:r>
              <a:rPr lang="es-CL" b="1" dirty="0"/>
              <a:t>	     Nicolas Marticorena Vidal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0CC5FBF9-020D-40D1-B024-F77F4070AD6A}"/>
              </a:ext>
            </a:extLst>
          </p:cNvPr>
          <p:cNvSpPr txBox="1"/>
          <p:nvPr/>
        </p:nvSpPr>
        <p:spPr>
          <a:xfrm>
            <a:off x="8215726" y="3956964"/>
            <a:ext cx="24522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b="1" dirty="0"/>
              <a:t>MIEMBROS DEL GRUPO</a:t>
            </a:r>
          </a:p>
          <a:p>
            <a:pPr marL="285750" indent="-285750">
              <a:buFontTx/>
              <a:buChar char="-"/>
            </a:pPr>
            <a:r>
              <a:rPr lang="es-CL" b="1" dirty="0"/>
              <a:t>Nicolás Lagos L.</a:t>
            </a:r>
          </a:p>
          <a:p>
            <a:pPr marL="285750" indent="-285750">
              <a:buFontTx/>
              <a:buChar char="-"/>
            </a:pPr>
            <a:r>
              <a:rPr lang="es-CL" b="1" dirty="0"/>
              <a:t>Camilo Ramírez C.</a:t>
            </a:r>
          </a:p>
          <a:p>
            <a:pPr marL="285750" indent="-285750">
              <a:buFontTx/>
              <a:buChar char="-"/>
            </a:pPr>
            <a:r>
              <a:rPr lang="es-CL" b="1" dirty="0"/>
              <a:t>Joaquín Silva C.</a:t>
            </a:r>
          </a:p>
        </p:txBody>
      </p:sp>
    </p:spTree>
    <p:extLst>
      <p:ext uri="{BB962C8B-B14F-4D97-AF65-F5344CB8AC3E}">
        <p14:creationId xmlns:p14="http://schemas.microsoft.com/office/powerpoint/2010/main" val="22389766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27E5C3-7FAF-4F28-AE1E-3EA15BCD1B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60092"/>
          </a:xfrm>
        </p:spPr>
        <p:txBody>
          <a:bodyPr/>
          <a:lstStyle/>
          <a:p>
            <a:r>
              <a:rPr lang="es-CL" dirty="0"/>
              <a:t>Diagramas de funciones de movimiento y PID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8F43BC76-C6F0-45FF-A654-C017E1110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564369"/>
            <a:ext cx="3238500" cy="455295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5AEEA5A3-1D84-4993-9A89-722973F5D8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1222" y="1452709"/>
            <a:ext cx="655320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4067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544B570-4A2B-443C-AE8E-EE44BBAC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s-CL" dirty="0"/>
              <a:t>Comunicación con bluetooth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62F0A252-E7C0-45FD-A150-1EAE0183F4E0}"/>
              </a:ext>
            </a:extLst>
          </p:cNvPr>
          <p:cNvSpPr/>
          <p:nvPr/>
        </p:nvSpPr>
        <p:spPr>
          <a:xfrm>
            <a:off x="838200" y="1915929"/>
            <a:ext cx="32567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L" sz="2000" b="0" i="0" dirty="0">
                <a:effectLst/>
                <a:latin typeface="Lucida Console" panose="020B0609040504020204" pitchFamily="49" charset="0"/>
              </a:rPr>
              <a:t>&lt;TOK1,TOK2,TOK3,...&gt;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3058A987-F543-44A9-A122-D7BD1DCC05F3}"/>
              </a:ext>
            </a:extLst>
          </p:cNvPr>
          <p:cNvSpPr/>
          <p:nvPr/>
        </p:nvSpPr>
        <p:spPr>
          <a:xfrm>
            <a:off x="838201" y="2342146"/>
            <a:ext cx="80329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sz="2000" dirty="0">
                <a:latin typeface="Lucida Console" panose="020B0609040504020204" pitchFamily="49" charset="0"/>
              </a:rPr>
              <a:t>&lt;</a:t>
            </a:r>
            <a:r>
              <a:rPr lang="es-CL" sz="2000" dirty="0" err="1">
                <a:latin typeface="Lucida Console" panose="020B0609040504020204" pitchFamily="49" charset="0"/>
              </a:rPr>
              <a:t>Función,Argumento</a:t>
            </a:r>
            <a:r>
              <a:rPr lang="es-CL" sz="2000" dirty="0">
                <a:latin typeface="Lucida Console" panose="020B0609040504020204" pitchFamily="49" charset="0"/>
              </a:rPr>
              <a:t> 1,Argumento 2,Argumento 3, ... &gt;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50B73AB-38C1-4E7D-8AA1-443B365E7FE9}"/>
              </a:ext>
            </a:extLst>
          </p:cNvPr>
          <p:cNvSpPr txBox="1"/>
          <p:nvPr/>
        </p:nvSpPr>
        <p:spPr>
          <a:xfrm>
            <a:off x="838200" y="1459855"/>
            <a:ext cx="4992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dirty="0">
                <a:solidFill>
                  <a:srgbClr val="0070C0"/>
                </a:solidFill>
              </a:rPr>
              <a:t>Protocolo de comunicación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2E683423-9D99-4304-A4F6-C33900B2B6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212" y="3162882"/>
            <a:ext cx="650557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39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A0E3AB4-B358-4430-A695-B35914F7AC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3101"/>
          </a:xfrm>
        </p:spPr>
        <p:txBody>
          <a:bodyPr/>
          <a:lstStyle/>
          <a:p>
            <a:r>
              <a:rPr lang="es-CL" dirty="0"/>
              <a:t>Aplicación de Android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33B5512B-95C9-40A7-99B3-37702205C7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4374" y="1384852"/>
            <a:ext cx="2882347" cy="5124174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CDFDF117-3246-4B26-BCAC-EFB727F69B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0548" y="1384852"/>
            <a:ext cx="2882347" cy="5124174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1A557471-DD57-4E22-B9E6-17363FE78A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384852"/>
            <a:ext cx="2882347" cy="5124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9241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9B0C9CE7-9712-4F20-82B4-633356164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s-CL" dirty="0"/>
              <a:t>Conclusiones</a:t>
            </a:r>
          </a:p>
        </p:txBody>
      </p:sp>
      <p:sp>
        <p:nvSpPr>
          <p:cNvPr id="8" name="Marcador de contenido 2">
            <a:extLst>
              <a:ext uri="{FF2B5EF4-FFF2-40B4-BE49-F238E27FC236}">
                <a16:creationId xmlns:a16="http://schemas.microsoft.com/office/drawing/2014/main" id="{BA48E0D1-F1B5-48BB-B590-31CCF7774D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14344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CL" sz="2000" b="1" dirty="0"/>
              <a:t>General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CL" sz="2000" dirty="0">
                <a:solidFill>
                  <a:srgbClr val="0000FF"/>
                </a:solidFill>
              </a:rPr>
              <a:t> Diseño, implementación y operación de un robot capaz de moverse omnidireccionalmente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9B11C7F6-D7A7-4260-82A2-E6BA60E52E60}"/>
              </a:ext>
            </a:extLst>
          </p:cNvPr>
          <p:cNvSpPr txBox="1"/>
          <p:nvPr/>
        </p:nvSpPr>
        <p:spPr>
          <a:xfrm>
            <a:off x="838200" y="3429000"/>
            <a:ext cx="4595191" cy="2544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s-CL" sz="2000" b="1" dirty="0"/>
              <a:t>Particulares</a:t>
            </a:r>
          </a:p>
          <a:p>
            <a:pPr marL="457200" indent="-45720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s-CL" sz="2000" dirty="0"/>
              <a:t>Control por PID</a:t>
            </a:r>
          </a:p>
          <a:p>
            <a:pPr marL="457200" indent="-45720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s-CL" sz="2000" dirty="0">
                <a:solidFill>
                  <a:srgbClr val="0000FF"/>
                </a:solidFill>
              </a:rPr>
              <a:t>Comunicación inalámbrica</a:t>
            </a:r>
          </a:p>
          <a:p>
            <a:pPr marL="457200" indent="-45720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es-CL" sz="2000" dirty="0"/>
              <a:t>Desarrollo de aplicación Android para control </a:t>
            </a:r>
            <a:r>
              <a:rPr lang="es-CL" sz="2000" dirty="0">
                <a:solidFill>
                  <a:srgbClr val="0000FF"/>
                </a:solidFill>
              </a:rPr>
              <a:t>(adicional)</a:t>
            </a:r>
          </a:p>
          <a:p>
            <a:pPr marL="457200" indent="-45720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es-CL" sz="2000" dirty="0">
                <a:solidFill>
                  <a:srgbClr val="FF0000"/>
                </a:solidFill>
              </a:rPr>
              <a:t>Mecanismo de sensores de proximidad de seguridad (adicional)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2925B4B-2A03-4763-BD0F-C99C02786588}"/>
              </a:ext>
            </a:extLst>
          </p:cNvPr>
          <p:cNvSpPr txBox="1"/>
          <p:nvPr/>
        </p:nvSpPr>
        <p:spPr>
          <a:xfrm>
            <a:off x="6758611" y="2156857"/>
            <a:ext cx="4595191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s-CL" sz="2000" b="1" dirty="0"/>
              <a:t>Proyecciones y desafíos del proyecto</a:t>
            </a:r>
          </a:p>
          <a:p>
            <a:pPr marL="457200" indent="-45720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s-CL" sz="2000" dirty="0"/>
              <a:t>Refinar control PID</a:t>
            </a:r>
          </a:p>
          <a:p>
            <a:pPr marL="457200" indent="-45720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s-CL" sz="2000" dirty="0"/>
              <a:t>Odometría</a:t>
            </a:r>
          </a:p>
          <a:p>
            <a:pPr marL="457200" indent="-45720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s-CL" sz="2000" dirty="0"/>
              <a:t>Control por Wifi</a:t>
            </a:r>
          </a:p>
          <a:p>
            <a:pPr marL="457200" indent="-45720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s-CL" sz="2000" dirty="0"/>
              <a:t>Implementación de sistema de seguridad (sensores)</a:t>
            </a:r>
          </a:p>
          <a:p>
            <a:pPr marL="457200" indent="-45720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s-CL" sz="2000" dirty="0"/>
              <a:t>Implementación de sensores de ambiente y transmisión de imágenes</a:t>
            </a:r>
          </a:p>
          <a:p>
            <a:pPr marL="457200" indent="-45720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Ø"/>
            </a:pPr>
            <a:endParaRPr lang="es-CL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0930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B29A33-E34B-4AAA-B195-4A53D8A926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1064" y="1307893"/>
            <a:ext cx="9809871" cy="2387600"/>
          </a:xfrm>
        </p:spPr>
        <p:txBody>
          <a:bodyPr/>
          <a:lstStyle/>
          <a:p>
            <a:r>
              <a:rPr lang="es-CL" dirty="0"/>
              <a:t>Proyecto de Robot Omnidireccional</a:t>
            </a:r>
          </a:p>
        </p:txBody>
      </p:sp>
      <p:pic>
        <p:nvPicPr>
          <p:cNvPr id="5" name="Picture 4" descr="http://ingenieria.uchile.cl/u/framework/skeletons/FCFM/images/logo-fcfm00.png">
            <a:extLst>
              <a:ext uri="{FF2B5EF4-FFF2-40B4-BE49-F238E27FC236}">
                <a16:creationId xmlns:a16="http://schemas.microsoft.com/office/drawing/2014/main" id="{C0FFE416-5B0C-48E1-AC2A-D474580A7E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71" y="445404"/>
            <a:ext cx="5654929" cy="1154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3892FB22-9ADC-4837-A197-FA61E4B99FAE}"/>
              </a:ext>
            </a:extLst>
          </p:cNvPr>
          <p:cNvSpPr txBox="1"/>
          <p:nvPr/>
        </p:nvSpPr>
        <p:spPr>
          <a:xfrm>
            <a:off x="1113980" y="3959682"/>
            <a:ext cx="67242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/>
              <a:t>Asignatura: Taller de Proyecto de Robótica y Mecatrónica (EI2001-5) Grupo	  : 6</a:t>
            </a:r>
          </a:p>
          <a:p>
            <a:r>
              <a:rPr lang="es-CL" b="1" dirty="0"/>
              <a:t>Profesor	  : Javier Ruiz del Solar</a:t>
            </a:r>
          </a:p>
          <a:p>
            <a:r>
              <a:rPr lang="es-CL" b="1" dirty="0"/>
              <a:t>Auxiliar	  : Isao Parra</a:t>
            </a:r>
          </a:p>
          <a:p>
            <a:r>
              <a:rPr lang="es-CL" b="1" dirty="0"/>
              <a:t>Ayudantes : Cristopher Gómez</a:t>
            </a:r>
          </a:p>
          <a:p>
            <a:r>
              <a:rPr lang="es-CL" b="1" dirty="0"/>
              <a:t>	     Giovanni Pais L.</a:t>
            </a:r>
          </a:p>
          <a:p>
            <a:r>
              <a:rPr lang="es-CL" b="1" dirty="0"/>
              <a:t>	     Leonardo Garrido A.</a:t>
            </a:r>
          </a:p>
          <a:p>
            <a:r>
              <a:rPr lang="es-CL" b="1" dirty="0"/>
              <a:t>	     Nicolas Marticorena Vidal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0CC5FBF9-020D-40D1-B024-F77F4070AD6A}"/>
              </a:ext>
            </a:extLst>
          </p:cNvPr>
          <p:cNvSpPr txBox="1"/>
          <p:nvPr/>
        </p:nvSpPr>
        <p:spPr>
          <a:xfrm>
            <a:off x="8215726" y="3956964"/>
            <a:ext cx="24522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b="1" dirty="0"/>
              <a:t>MIEMBROS DEL GRUPO</a:t>
            </a:r>
          </a:p>
          <a:p>
            <a:pPr marL="285750" indent="-285750">
              <a:buFontTx/>
              <a:buChar char="-"/>
            </a:pPr>
            <a:r>
              <a:rPr lang="es-CL" b="1" dirty="0"/>
              <a:t>Nicolás Lagos L.</a:t>
            </a:r>
          </a:p>
          <a:p>
            <a:pPr marL="285750" indent="-285750">
              <a:buFontTx/>
              <a:buChar char="-"/>
            </a:pPr>
            <a:r>
              <a:rPr lang="es-CL" b="1" dirty="0"/>
              <a:t>Camilo Ramírez C.</a:t>
            </a:r>
          </a:p>
          <a:p>
            <a:pPr marL="285750" indent="-285750">
              <a:buFontTx/>
              <a:buChar char="-"/>
            </a:pPr>
            <a:r>
              <a:rPr lang="es-CL" b="1" dirty="0"/>
              <a:t>Joaquín Silva C.</a:t>
            </a:r>
          </a:p>
        </p:txBody>
      </p:sp>
    </p:spTree>
    <p:extLst>
      <p:ext uri="{BB962C8B-B14F-4D97-AF65-F5344CB8AC3E}">
        <p14:creationId xmlns:p14="http://schemas.microsoft.com/office/powerpoint/2010/main" val="573371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6F5527E-B991-4B39-A32D-2CFE3C81E7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s-CL" dirty="0"/>
              <a:t>Objetivos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A3AD6AE-0B58-40F3-9238-E581A9CB69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434410"/>
          </a:xfrm>
        </p:spPr>
        <p:txBody>
          <a:bodyPr/>
          <a:lstStyle/>
          <a:p>
            <a:pPr marL="0" indent="0">
              <a:buNone/>
            </a:pPr>
            <a:r>
              <a:rPr lang="es-CL" dirty="0"/>
              <a:t>General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CL" dirty="0"/>
              <a:t> Diseño, implementación y operación de un robot capaz de moverse omnidireccionalmente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DE27B99-C016-40CC-BFA9-134E7616E50E}"/>
              </a:ext>
            </a:extLst>
          </p:cNvPr>
          <p:cNvSpPr txBox="1"/>
          <p:nvPr/>
        </p:nvSpPr>
        <p:spPr>
          <a:xfrm>
            <a:off x="838200" y="3394972"/>
            <a:ext cx="10161104" cy="2544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s-CL" sz="2800" dirty="0"/>
              <a:t>Particulares</a:t>
            </a:r>
          </a:p>
          <a:p>
            <a:pPr marL="457200" indent="-45720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s-CL" sz="2800" dirty="0"/>
              <a:t>Control por PID</a:t>
            </a:r>
          </a:p>
          <a:p>
            <a:pPr marL="457200" indent="-45720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s-CL" sz="2800" dirty="0"/>
              <a:t>Comunicación inalámbrica</a:t>
            </a:r>
          </a:p>
          <a:p>
            <a:pPr marL="457200" indent="-45720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es-CL" sz="2800" dirty="0"/>
              <a:t>Desarrollo de aplicación Android para control </a:t>
            </a:r>
            <a:r>
              <a:rPr lang="es-CL" sz="2800" dirty="0">
                <a:solidFill>
                  <a:srgbClr val="0000FF"/>
                </a:solidFill>
              </a:rPr>
              <a:t>(adicional)</a:t>
            </a:r>
          </a:p>
          <a:p>
            <a:pPr marL="457200" indent="-45720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es-CL" sz="2800" dirty="0"/>
              <a:t>Mecanismo de sensores de proximidad de seguridad </a:t>
            </a:r>
            <a:r>
              <a:rPr lang="es-CL" sz="2800" dirty="0">
                <a:solidFill>
                  <a:srgbClr val="0000FF"/>
                </a:solidFill>
              </a:rPr>
              <a:t>(adicional)</a:t>
            </a:r>
          </a:p>
        </p:txBody>
      </p:sp>
    </p:spTree>
    <p:extLst>
      <p:ext uri="{BB962C8B-B14F-4D97-AF65-F5344CB8AC3E}">
        <p14:creationId xmlns:p14="http://schemas.microsoft.com/office/powerpoint/2010/main" val="3888062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AEE623-DE32-4037-A1AE-575E17D639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Antecedentes generales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9217EB3-9347-4E7F-A653-C675E574E7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58171"/>
            <a:ext cx="10515600" cy="3607766"/>
          </a:xfrm>
        </p:spPr>
        <p:txBody>
          <a:bodyPr/>
          <a:lstStyle/>
          <a:p>
            <a:pPr marL="0" indent="0">
              <a:buNone/>
            </a:pPr>
            <a:r>
              <a:rPr lang="es-CL" dirty="0"/>
              <a:t>Componentes y principios utilizados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CL" dirty="0"/>
              <a:t> Ruedas omnidireccionales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CL" dirty="0"/>
              <a:t> Motores CC con caja de engranajes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CL" dirty="0"/>
              <a:t> Encoder rotatorio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CL" dirty="0"/>
              <a:t> Placa Arduino DUE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CL" dirty="0"/>
              <a:t> Controlador PID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CL" dirty="0"/>
              <a:t> Módulo Bluetooth HC-06</a:t>
            </a:r>
          </a:p>
        </p:txBody>
      </p:sp>
    </p:spTree>
    <p:extLst>
      <p:ext uri="{BB962C8B-B14F-4D97-AF65-F5344CB8AC3E}">
        <p14:creationId xmlns:p14="http://schemas.microsoft.com/office/powerpoint/2010/main" val="17917052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5E62F6-A686-44E2-A0D7-9846E88E1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7256" y="108438"/>
            <a:ext cx="10515600" cy="1325563"/>
          </a:xfrm>
        </p:spPr>
        <p:txBody>
          <a:bodyPr/>
          <a:lstStyle/>
          <a:p>
            <a:r>
              <a:rPr lang="es-CL" dirty="0"/>
              <a:t>Sistema mecánico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24197AF-7ECE-4720-9214-50F1E91119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6432" y="1271662"/>
            <a:ext cx="2868769" cy="2157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9681A937-06ED-4EF3-8A52-093740FCC6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9107" y="1271662"/>
            <a:ext cx="3313749" cy="2157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C6213A9E-CEA8-43F6-B4C5-4BFE908B52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48" y="1271662"/>
            <a:ext cx="3349335" cy="2157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DAE697AF-1AF9-44AF-96A5-D192AE4ADE4B}"/>
              </a:ext>
            </a:extLst>
          </p:cNvPr>
          <p:cNvSpPr txBox="1"/>
          <p:nvPr/>
        </p:nvSpPr>
        <p:spPr>
          <a:xfrm>
            <a:off x="1703945" y="3524681"/>
            <a:ext cx="1616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dirty="0"/>
              <a:t>Rueda parte A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98F11CC9-5FF3-4AA3-84B0-DBD49815149C}"/>
              </a:ext>
            </a:extLst>
          </p:cNvPr>
          <p:cNvSpPr txBox="1"/>
          <p:nvPr/>
        </p:nvSpPr>
        <p:spPr>
          <a:xfrm>
            <a:off x="5120858" y="3524681"/>
            <a:ext cx="1616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dirty="0"/>
              <a:t>Rueda parte B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45376FCA-2806-4F02-8B48-BB0328FFC4F6}"/>
              </a:ext>
            </a:extLst>
          </p:cNvPr>
          <p:cNvSpPr txBox="1"/>
          <p:nvPr/>
        </p:nvSpPr>
        <p:spPr>
          <a:xfrm>
            <a:off x="7732713" y="3524681"/>
            <a:ext cx="3530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dirty="0"/>
              <a:t>Detalle del disco perforado</a:t>
            </a: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710FB554-7D8B-4573-9239-868C16A021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018" y="3989695"/>
            <a:ext cx="3532313" cy="21573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C2DAC02A-448B-4E4B-867E-1DE1B2BCC5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6543" y="3989696"/>
            <a:ext cx="3134226" cy="21573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9" name="CuadroTexto 18">
            <a:extLst>
              <a:ext uri="{FF2B5EF4-FFF2-40B4-BE49-F238E27FC236}">
                <a16:creationId xmlns:a16="http://schemas.microsoft.com/office/drawing/2014/main" id="{4A4B081D-6D74-4A42-B634-005CB8EC0EEE}"/>
              </a:ext>
            </a:extLst>
          </p:cNvPr>
          <p:cNvSpPr txBox="1"/>
          <p:nvPr/>
        </p:nvSpPr>
        <p:spPr>
          <a:xfrm>
            <a:off x="2923791" y="6242714"/>
            <a:ext cx="1616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dirty="0"/>
              <a:t>Rodillo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A2E48ACB-CC61-4E19-BE97-5066F7A6C157}"/>
              </a:ext>
            </a:extLst>
          </p:cNvPr>
          <p:cNvSpPr txBox="1"/>
          <p:nvPr/>
        </p:nvSpPr>
        <p:spPr>
          <a:xfrm>
            <a:off x="6096000" y="6242714"/>
            <a:ext cx="3530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dirty="0"/>
              <a:t>Foto-interruptor y sujeción</a:t>
            </a:r>
          </a:p>
        </p:txBody>
      </p:sp>
    </p:spTree>
    <p:extLst>
      <p:ext uri="{BB962C8B-B14F-4D97-AF65-F5344CB8AC3E}">
        <p14:creationId xmlns:p14="http://schemas.microsoft.com/office/powerpoint/2010/main" val="15613546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529D93-8679-40E0-883E-73A3E3A6E5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Proceso de manufactura de las ruedas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2ECA0183-3F45-40F9-8B2A-DAD01A6AAC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9328" y="1918705"/>
            <a:ext cx="2270760" cy="2311471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73016CDC-D758-40B5-BFF3-4EC6E42DAA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972" y="1850705"/>
            <a:ext cx="2602523" cy="2327916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96542C8D-67E3-4667-9B24-192D05B910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2681" y="1931638"/>
            <a:ext cx="2384746" cy="2311471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B6CAF63F-E17E-4894-811A-431B8BF610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681" y="4230177"/>
            <a:ext cx="2641060" cy="2427561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D87D0C98-37A2-4E03-B384-9728DE1DC35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4901" y="4230177"/>
            <a:ext cx="2451099" cy="2324447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9F80CE31-B019-4E06-A72E-B06E0D1616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4230178"/>
            <a:ext cx="2602524" cy="2385646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91CB364F-6BFA-41DD-9710-F18EAB6853D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7220" y="4294666"/>
            <a:ext cx="2309890" cy="2195468"/>
          </a:xfrm>
          <a:prstGeom prst="rect">
            <a:avLst/>
          </a:prstGeom>
        </p:spPr>
      </p:pic>
      <p:sp>
        <p:nvSpPr>
          <p:cNvPr id="22" name="CuadroTexto 21">
            <a:extLst>
              <a:ext uri="{FF2B5EF4-FFF2-40B4-BE49-F238E27FC236}">
                <a16:creationId xmlns:a16="http://schemas.microsoft.com/office/drawing/2014/main" id="{8765F4C4-FFD9-46C9-BADE-23E2FCF2FD5A}"/>
              </a:ext>
            </a:extLst>
          </p:cNvPr>
          <p:cNvSpPr txBox="1"/>
          <p:nvPr/>
        </p:nvSpPr>
        <p:spPr>
          <a:xfrm>
            <a:off x="2643466" y="2077730"/>
            <a:ext cx="41718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dirty="0"/>
              <a:t>1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A5CACFC9-A58B-4A7A-BAD8-351F37E28630}"/>
              </a:ext>
            </a:extLst>
          </p:cNvPr>
          <p:cNvSpPr txBox="1"/>
          <p:nvPr/>
        </p:nvSpPr>
        <p:spPr>
          <a:xfrm>
            <a:off x="5165601" y="2077730"/>
            <a:ext cx="41718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dirty="0"/>
              <a:t>2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5992C920-0AC6-4475-82D6-2E422E3DB241}"/>
              </a:ext>
            </a:extLst>
          </p:cNvPr>
          <p:cNvSpPr txBox="1"/>
          <p:nvPr/>
        </p:nvSpPr>
        <p:spPr>
          <a:xfrm>
            <a:off x="7419030" y="2090918"/>
            <a:ext cx="41718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dirty="0"/>
              <a:t>3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3FC8873C-6266-4403-8544-DE00772DE9EC}"/>
              </a:ext>
            </a:extLst>
          </p:cNvPr>
          <p:cNvSpPr txBox="1"/>
          <p:nvPr/>
        </p:nvSpPr>
        <p:spPr>
          <a:xfrm>
            <a:off x="1317721" y="4469747"/>
            <a:ext cx="41718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dirty="0"/>
              <a:t>4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F272D097-8072-4918-84E8-87FD19E96131}"/>
              </a:ext>
            </a:extLst>
          </p:cNvPr>
          <p:cNvSpPr txBox="1"/>
          <p:nvPr/>
        </p:nvSpPr>
        <p:spPr>
          <a:xfrm>
            <a:off x="3787298" y="4458193"/>
            <a:ext cx="41718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dirty="0"/>
              <a:t>5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5F615271-C534-4850-BB12-FECBBBDF28F7}"/>
              </a:ext>
            </a:extLst>
          </p:cNvPr>
          <p:cNvSpPr txBox="1"/>
          <p:nvPr/>
        </p:nvSpPr>
        <p:spPr>
          <a:xfrm>
            <a:off x="6294733" y="4469747"/>
            <a:ext cx="41718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dirty="0"/>
              <a:t>6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88628084-3A3D-4F7A-AAAC-A4D87B0A7D53}"/>
              </a:ext>
            </a:extLst>
          </p:cNvPr>
          <p:cNvSpPr txBox="1"/>
          <p:nvPr/>
        </p:nvSpPr>
        <p:spPr>
          <a:xfrm>
            <a:off x="8688662" y="4457129"/>
            <a:ext cx="41718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28713814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0D4657C5-D42B-426C-95D0-D1ADEE0DB5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166" y="1932966"/>
            <a:ext cx="3435486" cy="29920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850BC54B-5531-4052-AFDF-10933775F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s-CL" dirty="0"/>
              <a:t>Sistema mecánico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17E14EFE-5D18-4D29-8AD6-FB6DF4FE02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3394" y="1932966"/>
            <a:ext cx="3224763" cy="29920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08E9843B-BF41-45FA-B92C-8683576ACF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9899" y="1932965"/>
            <a:ext cx="3948633" cy="29920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E647A527-F522-4A4C-B754-79C7C63D6C81}"/>
              </a:ext>
            </a:extLst>
          </p:cNvPr>
          <p:cNvSpPr txBox="1"/>
          <p:nvPr/>
        </p:nvSpPr>
        <p:spPr>
          <a:xfrm>
            <a:off x="4633201" y="5167313"/>
            <a:ext cx="2425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dirty="0"/>
              <a:t>Rueda ensamblada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B137B395-AA99-4BB3-BF16-9CA4FE4FD129}"/>
              </a:ext>
            </a:extLst>
          </p:cNvPr>
          <p:cNvSpPr txBox="1"/>
          <p:nvPr/>
        </p:nvSpPr>
        <p:spPr>
          <a:xfrm>
            <a:off x="1131335" y="5167313"/>
            <a:ext cx="2425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dirty="0"/>
              <a:t>Vista superior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D7085CD6-A25D-4E32-94AF-635A63B9D675}"/>
              </a:ext>
            </a:extLst>
          </p:cNvPr>
          <p:cNvSpPr txBox="1"/>
          <p:nvPr/>
        </p:nvSpPr>
        <p:spPr>
          <a:xfrm>
            <a:off x="8391641" y="5167311"/>
            <a:ext cx="2425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dirty="0"/>
              <a:t>Vista inferior</a:t>
            </a:r>
          </a:p>
        </p:txBody>
      </p:sp>
    </p:spTree>
    <p:extLst>
      <p:ext uri="{BB962C8B-B14F-4D97-AF65-F5344CB8AC3E}">
        <p14:creationId xmlns:p14="http://schemas.microsoft.com/office/powerpoint/2010/main" val="36588534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402C12-DF6C-4E55-81CD-DFBE5A41E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2360"/>
            <a:ext cx="10515600" cy="1325563"/>
          </a:xfrm>
        </p:spPr>
        <p:txBody>
          <a:bodyPr/>
          <a:lstStyle/>
          <a:p>
            <a:r>
              <a:rPr lang="es-CL" dirty="0"/>
              <a:t>Sistema eléctrico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0EA81C7-0D3D-4295-98AC-6853F45982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97923"/>
            <a:ext cx="10515600" cy="1603375"/>
          </a:xfrm>
        </p:spPr>
        <p:txBody>
          <a:bodyPr/>
          <a:lstStyle/>
          <a:p>
            <a:r>
              <a:rPr lang="es-CL" dirty="0"/>
              <a:t>Subsistema de alimentación</a:t>
            </a:r>
          </a:p>
          <a:p>
            <a:r>
              <a:rPr lang="es-CL" dirty="0"/>
              <a:t>Subsistema de control</a:t>
            </a:r>
          </a:p>
          <a:p>
            <a:r>
              <a:rPr lang="es-CL" dirty="0"/>
              <a:t>Subsistema de comunicación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1A99902-9A54-46CD-97ED-CC7932C7FF05}"/>
              </a:ext>
            </a:extLst>
          </p:cNvPr>
          <p:cNvSpPr txBox="1"/>
          <p:nvPr/>
        </p:nvSpPr>
        <p:spPr>
          <a:xfrm>
            <a:off x="838200" y="3425687"/>
            <a:ext cx="688781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dirty="0"/>
              <a:t>Componentes utilizados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s-CL" sz="2000" dirty="0"/>
              <a:t>Batería de ácido-plomo 12 V y 1,5 Ah de capacidad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s-CL" sz="2000" dirty="0"/>
              <a:t>Interruptor de 3 puntas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s-CL" sz="2000" dirty="0"/>
              <a:t>3 motores CC con caja de engranajes de 60 RPM  máximas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s-CL" sz="2000" dirty="0"/>
              <a:t>3 foto-interruptores montados en un PCB de 10 mm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s-CL" sz="2000" dirty="0"/>
              <a:t>2 puentes H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s-CL" sz="2000" dirty="0"/>
              <a:t>Placa Arduino DUE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s-CL" sz="2000" dirty="0"/>
              <a:t>Módulo Bluetooth HC-06</a:t>
            </a:r>
          </a:p>
        </p:txBody>
      </p:sp>
    </p:spTree>
    <p:extLst>
      <p:ext uri="{BB962C8B-B14F-4D97-AF65-F5344CB8AC3E}">
        <p14:creationId xmlns:p14="http://schemas.microsoft.com/office/powerpoint/2010/main" val="24761705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BA7CF0-5E25-4F70-94C9-F72630C48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39553"/>
            <a:ext cx="10515600" cy="1325563"/>
          </a:xfrm>
        </p:spPr>
        <p:txBody>
          <a:bodyPr/>
          <a:lstStyle/>
          <a:p>
            <a:pPr algn="ctr"/>
            <a:r>
              <a:rPr lang="es-CL" dirty="0"/>
              <a:t>Sistema eléctrico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DD51E362-C66D-4325-8439-304DD252E2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277" y="3807066"/>
            <a:ext cx="4250634" cy="23909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F7DEB6B7-F5E5-4833-A063-DB300902E9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86012"/>
            <a:ext cx="4250635" cy="23909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1DB1A8F5-81A6-4395-81CC-DD66D74991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960" y="1286012"/>
            <a:ext cx="4250634" cy="23909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45AF29D3-7ECC-4779-B3DA-AF6BE9FB9E50}"/>
              </a:ext>
            </a:extLst>
          </p:cNvPr>
          <p:cNvSpPr txBox="1"/>
          <p:nvPr/>
        </p:nvSpPr>
        <p:spPr>
          <a:xfrm>
            <a:off x="459156" y="1881338"/>
            <a:ext cx="12408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/>
              <a:t>Vista inferior de la placa perforada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6941D0C0-2B93-404B-B78A-9AF04BD61686}"/>
              </a:ext>
            </a:extLst>
          </p:cNvPr>
          <p:cNvSpPr txBox="1"/>
          <p:nvPr/>
        </p:nvSpPr>
        <p:spPr>
          <a:xfrm>
            <a:off x="10492040" y="1881337"/>
            <a:ext cx="12439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L" dirty="0"/>
              <a:t>Vista superior de la placa perforada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93F95497-7CDD-4A92-A44E-39CFCDC399EA}"/>
              </a:ext>
            </a:extLst>
          </p:cNvPr>
          <p:cNvSpPr txBox="1"/>
          <p:nvPr/>
        </p:nvSpPr>
        <p:spPr>
          <a:xfrm>
            <a:off x="3456367" y="6198048"/>
            <a:ext cx="5279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dirty="0"/>
              <a:t>Placa perforada montada sobre el Arduino DUE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EBEFA5B6-006D-4CDA-B133-017B6733D673}"/>
              </a:ext>
            </a:extLst>
          </p:cNvPr>
          <p:cNvSpPr txBox="1"/>
          <p:nvPr/>
        </p:nvSpPr>
        <p:spPr>
          <a:xfrm>
            <a:off x="8678449" y="4106164"/>
            <a:ext cx="24251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dirty="0"/>
              <a:t>Vista superior de la placa perforada</a:t>
            </a:r>
          </a:p>
        </p:txBody>
      </p:sp>
    </p:spTree>
    <p:extLst>
      <p:ext uri="{BB962C8B-B14F-4D97-AF65-F5344CB8AC3E}">
        <p14:creationId xmlns:p14="http://schemas.microsoft.com/office/powerpoint/2010/main" val="21995007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9F56A2F1-5D8B-4AC7-A5F3-525AD0F0275F}"/>
              </a:ext>
            </a:extLst>
          </p:cNvPr>
          <p:cNvSpPr txBox="1">
            <a:spLocks/>
          </p:cNvSpPr>
          <p:nvPr/>
        </p:nvSpPr>
        <p:spPr>
          <a:xfrm>
            <a:off x="838200" y="21223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L" dirty="0"/>
              <a:t>Principios de movimiento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3C7C99D-8656-4208-97F9-C943C802C0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818" y="2831417"/>
            <a:ext cx="3952364" cy="3814345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A6C796FD-BA81-4AA4-970D-D48E997EFE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037" y="1537801"/>
            <a:ext cx="10531763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61846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</TotalTime>
  <Words>363</Words>
  <Application>Microsoft Office PowerPoint</Application>
  <PresentationFormat>Panorámica</PresentationFormat>
  <Paragraphs>96</Paragraphs>
  <Slides>14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Lucida Console</vt:lpstr>
      <vt:lpstr>Wingdings</vt:lpstr>
      <vt:lpstr>Tema de Office</vt:lpstr>
      <vt:lpstr>Proyecto de Robot Omnidireccional</vt:lpstr>
      <vt:lpstr>Objetivos</vt:lpstr>
      <vt:lpstr>Antecedentes generales</vt:lpstr>
      <vt:lpstr>Sistema mecánico</vt:lpstr>
      <vt:lpstr>Proceso de manufactura de las ruedas</vt:lpstr>
      <vt:lpstr>Sistema mecánico</vt:lpstr>
      <vt:lpstr>Sistema eléctrico</vt:lpstr>
      <vt:lpstr>Sistema eléctrico</vt:lpstr>
      <vt:lpstr>Presentación de PowerPoint</vt:lpstr>
      <vt:lpstr>Diagramas de funciones de movimiento y PID</vt:lpstr>
      <vt:lpstr>Comunicación con bluetooth</vt:lpstr>
      <vt:lpstr>Aplicación de Android</vt:lpstr>
      <vt:lpstr>Conclusiones</vt:lpstr>
      <vt:lpstr>Proyecto de Robot Omnidireccional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Proyecto de Robot Omnidireccional</dc:title>
  <dc:creator>Camilo Andrés Ramírez Canales</dc:creator>
  <cp:lastModifiedBy>Camilo Andrés Ramírez Canales</cp:lastModifiedBy>
  <cp:revision>9</cp:revision>
  <dcterms:created xsi:type="dcterms:W3CDTF">2018-09-03T16:12:10Z</dcterms:created>
  <dcterms:modified xsi:type="dcterms:W3CDTF">2018-09-03T17:31:53Z</dcterms:modified>
</cp:coreProperties>
</file>